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300" r:id="rId4"/>
    <p:sldId id="260" r:id="rId5"/>
    <p:sldId id="304" r:id="rId6"/>
    <p:sldId id="305" r:id="rId7"/>
    <p:sldId id="306" r:id="rId8"/>
    <p:sldId id="307" r:id="rId9"/>
    <p:sldId id="301" r:id="rId10"/>
    <p:sldId id="302" r:id="rId11"/>
    <p:sldId id="303" r:id="rId12"/>
    <p:sldId id="308" r:id="rId13"/>
    <p:sldId id="309" r:id="rId14"/>
    <p:sldId id="310" r:id="rId15"/>
    <p:sldId id="311" r:id="rId16"/>
    <p:sldId id="29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7/10/2023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7F2EF-AAAD-4DF5-8F3D-60FA1A0C2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347273"/>
            <a:ext cx="9068586" cy="2875176"/>
          </a:xfrm>
        </p:spPr>
        <p:txBody>
          <a:bodyPr/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Tập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đọc</a:t>
            </a:r>
            <a:r>
              <a:rPr lang="en-US" sz="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lớp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60119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42405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546793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75630116-602F-40D4-BBD3-36FC15115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01" y="1683639"/>
            <a:ext cx="11236748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2.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Điều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kì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lạ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gì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xảy</a:t>
            </a:r>
            <a:r>
              <a:rPr lang="en-US" altLang="en-US" sz="2800" dirty="0">
                <a:latin typeface="Times New Roman" panose="02020603050405020304" pitchFamily="18" charset="0"/>
              </a:rPr>
              <a:t> ra </a:t>
            </a:r>
            <a:r>
              <a:rPr lang="en-US" altLang="en-US" sz="2800" dirty="0" err="1">
                <a:latin typeface="Times New Roman" panose="02020603050405020304" pitchFamily="18" charset="0"/>
              </a:rPr>
              <a:t>khi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nghệ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sĩ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cất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tiếng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giã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biệt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cuộc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đời</a:t>
            </a:r>
            <a:r>
              <a:rPr lang="en-US" altLang="en-US" sz="2800" dirty="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9C121E-F968-419C-AE4E-84FD5A710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00" y="4389342"/>
            <a:ext cx="7154943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A-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alt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do.</a:t>
            </a:r>
            <a:endParaRPr lang="vi-VN" altLang="en-US" sz="3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90957F7-AD94-4926-B928-E9591E281955}"/>
              </a:ext>
            </a:extLst>
          </p:cNvPr>
          <p:cNvSpPr txBox="1">
            <a:spLocks/>
          </p:cNvSpPr>
          <p:nvPr/>
        </p:nvSpPr>
        <p:spPr>
          <a:xfrm>
            <a:off x="-155216" y="1017164"/>
            <a:ext cx="3155950" cy="336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hiểu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5ABACE-353A-492C-AEA8-08B427A3CCDA}"/>
              </a:ext>
            </a:extLst>
          </p:cNvPr>
          <p:cNvSpPr/>
          <p:nvPr/>
        </p:nvSpPr>
        <p:spPr>
          <a:xfrm>
            <a:off x="386500" y="2450970"/>
            <a:ext cx="11236748" cy="165911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altLang="en-US" sz="2800" dirty="0">
                <a:solidFill>
                  <a:schemeClr val="tx1"/>
                </a:solidFill>
                <a:latin typeface="Times New Roman" panose="02020603050405020304" pitchFamily="18" charset="0"/>
              </a:rPr>
              <a:t>Khi A-ri-ôn hát giã biệt cuộc đời, đàn cá heo đã bơi đến vây quanh tàu, say sưa thưởng thức tiếng hát của ông. Bầy cá heo đã cứu A-ri-ôn khi ông nhảy xuống biển và đưa ông trở về đất liền.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2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F0F93E28-540E-40EB-8AD5-DF5582905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499" y="1432874"/>
            <a:ext cx="10906812" cy="1065229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4.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xử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DC82F986-74ED-4C91-BF9E-F13D7AE10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499" y="2758494"/>
            <a:ext cx="10991654" cy="954107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Đám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thủy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tham</a:t>
            </a:r>
            <a:r>
              <a:rPr lang="en-US" altLang="en-US" sz="2800" dirty="0">
                <a:latin typeface="Times New Roman" panose="02020603050405020304" pitchFamily="18" charset="0"/>
              </a:rPr>
              <a:t> lam,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độc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ác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Đàn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heo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loài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thông</a:t>
            </a:r>
            <a:r>
              <a:rPr lang="en-US" altLang="en-US" sz="2800" dirty="0">
                <a:latin typeface="Times New Roman" panose="02020603050405020304" pitchFamily="18" charset="0"/>
              </a:rPr>
              <a:t> minh,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tốt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bụng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biết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cứu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người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gặp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nạn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10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" y="-4157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2">
            <a:extLst>
              <a:ext uri="{FF2B5EF4-FFF2-40B4-BE49-F238E27FC236}">
                <a16:creationId xmlns:a16="http://schemas.microsoft.com/office/drawing/2014/main" id="{3E1FD411-8AA7-4934-9355-98AFB5FC6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452" y="1399790"/>
            <a:ext cx="10225549" cy="806921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Text Box 48">
            <a:extLst>
              <a:ext uri="{FF2B5EF4-FFF2-40B4-BE49-F238E27FC236}">
                <a16:creationId xmlns:a16="http://schemas.microsoft.com/office/drawing/2014/main" id="{37A0154E-3CE9-4880-B3AA-70D249ACC6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452" y="2166983"/>
            <a:ext cx="1064464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nl-NL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Cá heo là con vật thông minh, tình nghĩa, chúng biết thưởng thức tiếng hát của nghệ sĩ, biết cứu </a:t>
            </a:r>
            <a:r>
              <a:rPr lang="nl-NL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giúp </a:t>
            </a:r>
            <a:r>
              <a:rPr lang="nl-NL" altLang="en-US" sz="2800" dirty="0">
                <a:solidFill>
                  <a:srgbClr val="3333FF"/>
                </a:solidFill>
                <a:latin typeface="Times New Roman" panose="02020603050405020304" pitchFamily="18" charset="0"/>
              </a:rPr>
              <a:t>người gặp nạn.</a:t>
            </a:r>
            <a:endParaRPr lang="en-US" altLang="en-US" sz="2800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2" name="Content Placeholder 2">
            <a:extLst>
              <a:ext uri="{FF2B5EF4-FFF2-40B4-BE49-F238E27FC236}">
                <a16:creationId xmlns:a16="http://schemas.microsoft.com/office/drawing/2014/main" id="{F5156FD6-39EC-48C4-920B-595D088B4B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574887" y="3876027"/>
            <a:ext cx="3716595" cy="2793162"/>
          </a:xfrm>
          <a:prstGeom prst="rect">
            <a:avLst/>
          </a:prstGeom>
        </p:spPr>
      </p:pic>
      <p:sp>
        <p:nvSpPr>
          <p:cNvPr id="2" name="Teardrop 1">
            <a:extLst>
              <a:ext uri="{FF2B5EF4-FFF2-40B4-BE49-F238E27FC236}">
                <a16:creationId xmlns:a16="http://schemas.microsoft.com/office/drawing/2014/main" id="{E37976D5-26AA-4DD3-81A8-C348F2D2A0CB}"/>
              </a:ext>
            </a:extLst>
          </p:cNvPr>
          <p:cNvSpPr/>
          <p:nvPr/>
        </p:nvSpPr>
        <p:spPr>
          <a:xfrm>
            <a:off x="2153263" y="3962395"/>
            <a:ext cx="3460954" cy="2621454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altLang="en-US" sz="2400" dirty="0">
                <a:latin typeface="Times New Roman" panose="02020603050405020304" pitchFamily="18" charset="0"/>
              </a:rPr>
              <a:t>Đồng tiền cổ của Hi Lạp có khắc hình cá heo cõng người để mong phước lành khi đi biển</a:t>
            </a:r>
            <a:endParaRPr lang="en-US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948CDB-DB34-4EE8-82BA-7A793BE48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779" y="3121090"/>
            <a:ext cx="98027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37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2" grpId="0" animBg="1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CF3548B9-4686-405A-A3D7-A2AA684E9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562" y="1958320"/>
            <a:ext cx="11008185" cy="2677656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48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  <a:r>
              <a:rPr lang="en-US" alt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156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BE9611B6-C7B1-40C4-8E8C-9045EC66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7347" y="1306428"/>
            <a:ext cx="8153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latin typeface="Times New Roman" panose="02020603050405020304" pitchFamily="18" charset="0"/>
              </a:rPr>
              <a:t>Đọc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diễn</a:t>
            </a:r>
            <a:r>
              <a:rPr lang="en-US" altLang="en-US" b="1" dirty="0"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</a:rPr>
              <a:t>cảm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A551AACB-F92D-4C60-BB4F-E24D31B3647D}"/>
              </a:ext>
            </a:extLst>
          </p:cNvPr>
          <p:cNvSpPr/>
          <p:nvPr/>
        </p:nvSpPr>
        <p:spPr>
          <a:xfrm>
            <a:off x="642920" y="2032313"/>
            <a:ext cx="10906158" cy="371803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chậm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rãi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rõ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ràng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Lưu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ý:</a:t>
            </a: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 +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1: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chậm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ở 2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nhanh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dần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huống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nguy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hiểm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. </a:t>
            </a:r>
            <a:endParaRPr lang="en-US" altLang="en-US" sz="2800" b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 +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sảng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khoái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thán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phục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heo</a:t>
            </a:r>
            <a:endParaRPr lang="en-US" altLang="en-US" sz="28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-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Nhấn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giọng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ở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ngữ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gợi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tả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gợi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: 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say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sưa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vây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quanh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sửng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sốt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quý</a:t>
            </a:r>
            <a:r>
              <a:rPr lang="en-US" altLang="en-US" sz="28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…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654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3A51BF09-590E-4AD3-B9B8-F63980E84992}"/>
              </a:ext>
            </a:extLst>
          </p:cNvPr>
          <p:cNvSpPr/>
          <p:nvPr/>
        </p:nvSpPr>
        <p:spPr>
          <a:xfrm>
            <a:off x="326795" y="2023000"/>
            <a:ext cx="11538408" cy="2969443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altLang="en-US" sz="2800" dirty="0">
                <a:latin typeface="Times New Roman" panose="02020603050405020304" pitchFamily="18" charset="0"/>
              </a:rPr>
              <a:t>Nhưng những tên cướp đã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nhầm</a:t>
            </a:r>
            <a:r>
              <a:rPr lang="vi-VN" altLang="en-US" sz="2800" dirty="0">
                <a:latin typeface="Times New Roman" panose="02020603050405020304" pitchFamily="18" charset="0"/>
              </a:rPr>
              <a:t>. Khi tiếng đàn, tiếng hát của A-ri-ôn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vang lên</a:t>
            </a:r>
            <a:r>
              <a:rPr lang="vi-VN" altLang="en-US" sz="2800" dirty="0">
                <a:latin typeface="Times New Roman" panose="02020603050405020304" pitchFamily="18" charset="0"/>
              </a:rPr>
              <a:t>, có một đàn cá heo đã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bơi đến vây quanh </a:t>
            </a:r>
            <a:r>
              <a:rPr lang="vi-VN" altLang="en-US" sz="2800" dirty="0">
                <a:latin typeface="Times New Roman" panose="02020603050405020304" pitchFamily="18" charset="0"/>
              </a:rPr>
              <a:t>tàu,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say sưa thưởng thức </a:t>
            </a:r>
            <a:r>
              <a:rPr lang="vi-VN" altLang="en-US" sz="2800" dirty="0">
                <a:latin typeface="Times New Roman" panose="02020603050405020304" pitchFamily="18" charset="0"/>
              </a:rPr>
              <a:t>tiếng hát của nghệ sĩ tài ba. Bầy cá heo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đã cứu </a:t>
            </a:r>
            <a:r>
              <a:rPr lang="vi-VN" altLang="en-US" sz="2800" dirty="0">
                <a:latin typeface="Times New Roman" panose="02020603050405020304" pitchFamily="18" charset="0"/>
              </a:rPr>
              <a:t>A-ri-ôn. Chúng đưa ông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trở về đất liền nhanh hơn</a:t>
            </a:r>
            <a:r>
              <a:rPr lang="vi-VN" altLang="en-US" sz="2800" dirty="0">
                <a:latin typeface="Times New Roman" panose="02020603050405020304" pitchFamily="18" charset="0"/>
              </a:rPr>
              <a:t> cả tàu của bọn cướp. A-ri-ôn tâu với vua toàn bộ sự việc nhưng nhà vua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không tin</a:t>
            </a:r>
            <a:r>
              <a:rPr lang="vi-VN" altLang="en-US" sz="2800" dirty="0">
                <a:latin typeface="Times New Roman" panose="02020603050405020304" pitchFamily="18" charset="0"/>
              </a:rPr>
              <a:t>, sai giam ông lại.</a:t>
            </a:r>
            <a:endParaRPr lang="en-US" sz="2800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7256606-2FBA-4958-BC4A-0EAA98DA72CE}"/>
              </a:ext>
            </a:extLst>
          </p:cNvPr>
          <p:cNvCxnSpPr/>
          <p:nvPr/>
        </p:nvCxnSpPr>
        <p:spPr>
          <a:xfrm flipH="1">
            <a:off x="5524107" y="2865748"/>
            <a:ext cx="75415" cy="33936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6643E4C-7649-477A-97D6-3DE9E3CC9751}"/>
              </a:ext>
            </a:extLst>
          </p:cNvPr>
          <p:cNvCxnSpPr/>
          <p:nvPr/>
        </p:nvCxnSpPr>
        <p:spPr>
          <a:xfrm flipH="1">
            <a:off x="11247748" y="3789575"/>
            <a:ext cx="75415" cy="33936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109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mage result for student cartoon gif">
            <a:extLst>
              <a:ext uri="{FF2B5EF4-FFF2-40B4-BE49-F238E27FC236}">
                <a16:creationId xmlns:a16="http://schemas.microsoft.com/office/drawing/2014/main" id="{0FB89602-03B9-4882-B841-F6344BAC1FB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67632"/>
            <a:ext cx="9448800" cy="339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6">
            <a:extLst>
              <a:ext uri="{FF2B5EF4-FFF2-40B4-BE49-F238E27FC236}">
                <a16:creationId xmlns:a16="http://schemas.microsoft.com/office/drawing/2014/main" id="{D3C9D174-86ED-4824-BD7C-6406F3EF3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058863"/>
            <a:ext cx="6248400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vi-VN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Chào</a:t>
            </a:r>
            <a:r>
              <a:rPr lang="en-US" altLang="vi-VN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các</a:t>
            </a:r>
            <a:r>
              <a:rPr lang="en-US" altLang="vi-VN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60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em</a:t>
            </a:r>
            <a:r>
              <a:rPr lang="en-US" altLang="vi-VN" sz="6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!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AFF769-0AAB-43F8-B90D-6BE04868A4B1}"/>
              </a:ext>
            </a:extLst>
          </p:cNvPr>
          <p:cNvSpPr/>
          <p:nvPr/>
        </p:nvSpPr>
        <p:spPr>
          <a:xfrm>
            <a:off x="2819400" y="540224"/>
            <a:ext cx="655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Kiểm</a:t>
            </a:r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cũ</a:t>
            </a:r>
          </a:p>
        </p:txBody>
      </p:sp>
      <p:sp>
        <p:nvSpPr>
          <p:cNvPr id="9" name="Text Box 7">
            <a:extLst>
              <a:ext uri="{FF2B5EF4-FFF2-40B4-BE49-F238E27FC236}">
                <a16:creationId xmlns:a16="http://schemas.microsoft.com/office/drawing/2014/main" id="{F9EA2F65-06AC-40D5-9CBB-0798A782C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090" y="1463793"/>
            <a:ext cx="10033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9F03127F-B985-4165-A67B-DF9C67B5D8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989" y="1949254"/>
            <a:ext cx="1027593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căm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Đức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id="{C6A7AE24-F5ED-4E56-83CF-DFF2325C8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989" y="2709301"/>
            <a:ext cx="8196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alt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51A527CA-128A-4C0B-A414-E1FA5EDA3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4317" y="3050617"/>
            <a:ext cx="89154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chửi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xít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bạo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cướp</a:t>
            </a:r>
            <a:r>
              <a:rPr lang="en-US" altLang="en-US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398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BDE92B8-4C3B-4916-AF04-722FBEA62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27" y="2079583"/>
            <a:ext cx="1069194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8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en-US" sz="2800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: 4 </a:t>
            </a:r>
            <a:r>
              <a:rPr lang="en-US" altLang="en-US" sz="2800" b="1" dirty="0" err="1">
                <a:solidFill>
                  <a:srgbClr val="CC0099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33CC33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 dirty="0">
                <a:solidFill>
                  <a:srgbClr val="33CC33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Từ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…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trở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liền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/>
            </a:r>
            <a:b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cướp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3: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Hai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hôm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... A-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b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b="1" dirty="0">
                <a:latin typeface="Times New Roman" panose="02020603050405020304" pitchFamily="18" charset="0"/>
              </a:rPr>
              <a:t>-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4: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9C55FA-8CA8-4041-8BE8-2E6C546C5127}"/>
              </a:ext>
            </a:extLst>
          </p:cNvPr>
          <p:cNvSpPr/>
          <p:nvPr/>
        </p:nvSpPr>
        <p:spPr>
          <a:xfrm>
            <a:off x="7340001" y="1315115"/>
            <a:ext cx="19918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Lưu Anh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553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360576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-51858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452530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192DE1B-3CDF-4F97-B3A4-A1959634AF20}"/>
              </a:ext>
            </a:extLst>
          </p:cNvPr>
          <p:cNvSpPr txBox="1">
            <a:spLocks/>
          </p:cNvSpPr>
          <p:nvPr/>
        </p:nvSpPr>
        <p:spPr>
          <a:xfrm>
            <a:off x="1194829" y="1478072"/>
            <a:ext cx="3155950" cy="336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858B56-41B0-4D98-B355-94C040F59765}"/>
              </a:ext>
            </a:extLst>
          </p:cNvPr>
          <p:cNvCxnSpPr/>
          <p:nvPr/>
        </p:nvCxnSpPr>
        <p:spPr>
          <a:xfrm>
            <a:off x="6037867" y="1646347"/>
            <a:ext cx="0" cy="3240087"/>
          </a:xfrm>
          <a:prstGeom prst="line">
            <a:avLst/>
          </a:prstGeom>
          <a:ln w="38100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TextBox 6">
            <a:extLst>
              <a:ext uri="{FF2B5EF4-FFF2-40B4-BE49-F238E27FC236}">
                <a16:creationId xmlns:a16="http://schemas.microsoft.com/office/drawing/2014/main" id="{9956A197-AE34-42F8-962F-683E517D0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7845" y="1567272"/>
            <a:ext cx="3368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8D1075-B390-42BF-A2AC-1AFBBDB081C7}"/>
              </a:ext>
            </a:extLst>
          </p:cNvPr>
          <p:cNvSpPr/>
          <p:nvPr/>
        </p:nvSpPr>
        <p:spPr>
          <a:xfrm>
            <a:off x="7340001" y="975750"/>
            <a:ext cx="19918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Lưu Anh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B1D10-BA01-4626-9BCB-521109ED8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96" y="2048761"/>
            <a:ext cx="141287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49CB-F3D9-4B21-9608-40BFD5BC5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351" y="2563898"/>
            <a:ext cx="187801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Xi-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A8F8C9-EE03-4F9A-BAF0-39AEC0685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2332" y="2965706"/>
            <a:ext cx="216693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boong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0FEB94-D35A-4437-843A-18C9168D8870}"/>
              </a:ext>
            </a:extLst>
          </p:cNvPr>
          <p:cNvSpPr/>
          <p:nvPr/>
        </p:nvSpPr>
        <p:spPr>
          <a:xfrm>
            <a:off x="1439584" y="3411905"/>
            <a:ext cx="179728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buồm,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757EB7-9500-4983-84C8-BEC4282DB95A}"/>
              </a:ext>
            </a:extLst>
          </p:cNvPr>
          <p:cNvSpPr txBox="1"/>
          <p:nvPr/>
        </p:nvSpPr>
        <p:spPr>
          <a:xfrm>
            <a:off x="1522332" y="3891747"/>
            <a:ext cx="1584088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bịa chuyện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4B55E2-F8C2-4533-9B44-283E5FC35E9A}"/>
              </a:ext>
            </a:extLst>
          </p:cNvPr>
          <p:cNvSpPr txBox="1"/>
          <p:nvPr/>
        </p:nvSpPr>
        <p:spPr>
          <a:xfrm>
            <a:off x="6367020" y="2202829"/>
            <a:ext cx="166904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US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5CAE6C-AF83-4DFF-ABC6-4BAEA4565700}"/>
              </a:ext>
            </a:extLst>
          </p:cNvPr>
          <p:cNvSpPr txBox="1"/>
          <p:nvPr/>
        </p:nvSpPr>
        <p:spPr>
          <a:xfrm>
            <a:off x="6367020" y="2773741"/>
            <a:ext cx="181011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dong buồm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962C1B-811F-4BD6-B9D5-6054CEFE815D}"/>
              </a:ext>
            </a:extLst>
          </p:cNvPr>
          <p:cNvSpPr txBox="1"/>
          <p:nvPr/>
        </p:nvSpPr>
        <p:spPr>
          <a:xfrm>
            <a:off x="6189366" y="3250281"/>
            <a:ext cx="21971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hành trình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5BE0F4-C941-4AE5-AA0C-EF40F3935BC0}"/>
              </a:ext>
            </a:extLst>
          </p:cNvPr>
          <p:cNvSpPr/>
          <p:nvPr/>
        </p:nvSpPr>
        <p:spPr>
          <a:xfrm>
            <a:off x="6434998" y="3688625"/>
            <a:ext cx="15113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sửng sốt</a:t>
            </a:r>
          </a:p>
        </p:txBody>
      </p:sp>
    </p:spTree>
    <p:extLst>
      <p:ext uri="{BB962C8B-B14F-4D97-AF65-F5344CB8AC3E}">
        <p14:creationId xmlns:p14="http://schemas.microsoft.com/office/powerpoint/2010/main" val="185927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AE8741E-760C-409F-B6F8-71608B3530A0}"/>
              </a:ext>
            </a:extLst>
          </p:cNvPr>
          <p:cNvGrpSpPr>
            <a:grpSpLocks/>
          </p:cNvGrpSpPr>
          <p:nvPr/>
        </p:nvGrpSpPr>
        <p:grpSpPr bwMode="auto">
          <a:xfrm>
            <a:off x="204248" y="162613"/>
            <a:ext cx="11783506" cy="6532774"/>
            <a:chOff x="1292782" y="1524000"/>
            <a:chExt cx="6594231" cy="5224463"/>
          </a:xfrm>
        </p:grpSpPr>
        <p:pic>
          <p:nvPicPr>
            <p:cNvPr id="12" name="Picture 27" descr="11">
              <a:extLst>
                <a:ext uri="{FF2B5EF4-FFF2-40B4-BE49-F238E27FC236}">
                  <a16:creationId xmlns:a16="http://schemas.microsoft.com/office/drawing/2014/main" id="{018D137D-978C-4398-BBF9-0129C61821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2782" y="1524000"/>
              <a:ext cx="6594231" cy="52244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Line 28">
              <a:extLst>
                <a:ext uri="{FF2B5EF4-FFF2-40B4-BE49-F238E27FC236}">
                  <a16:creationId xmlns:a16="http://schemas.microsoft.com/office/drawing/2014/main" id="{22AE67C5-465C-48EE-B684-963E8AC8E0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8343" y="5385691"/>
              <a:ext cx="1210683" cy="566118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" name="Text Box 18">
            <a:extLst>
              <a:ext uri="{FF2B5EF4-FFF2-40B4-BE49-F238E27FC236}">
                <a16:creationId xmlns:a16="http://schemas.microsoft.com/office/drawing/2014/main" id="{9534050E-FD44-44D7-968A-9BD4F015C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315" y="4367693"/>
            <a:ext cx="282756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4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boong</a:t>
            </a:r>
            <a:r>
              <a:rPr lang="en-GB" altLang="en-US" sz="4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4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en-GB" altLang="en-US" sz="44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6045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C2535DC-050C-4B64-A696-058E306E16EC}"/>
              </a:ext>
            </a:extLst>
          </p:cNvPr>
          <p:cNvGrpSpPr>
            <a:grpSpLocks/>
          </p:cNvGrpSpPr>
          <p:nvPr/>
        </p:nvGrpSpPr>
        <p:grpSpPr bwMode="auto">
          <a:xfrm>
            <a:off x="237318" y="230728"/>
            <a:ext cx="11715870" cy="6179764"/>
            <a:chOff x="707237" y="381000"/>
            <a:chExt cx="7865805" cy="6179624"/>
          </a:xfrm>
        </p:grpSpPr>
        <p:pic>
          <p:nvPicPr>
            <p:cNvPr id="5" name="Picture 3">
              <a:extLst>
                <a:ext uri="{FF2B5EF4-FFF2-40B4-BE49-F238E27FC236}">
                  <a16:creationId xmlns:a16="http://schemas.microsoft.com/office/drawing/2014/main" id="{0C0E6189-B77F-4729-8AF5-DFD4667C2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237" y="381000"/>
              <a:ext cx="7865805" cy="4953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 Box 19">
              <a:extLst>
                <a:ext uri="{FF2B5EF4-FFF2-40B4-BE49-F238E27FC236}">
                  <a16:creationId xmlns:a16="http://schemas.microsoft.com/office/drawing/2014/main" id="{A4D77A37-A2B4-49D9-9E48-02A71DE69E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0" y="5791200"/>
              <a:ext cx="3184281" cy="7694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4400" dirty="0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dong </a:t>
              </a:r>
              <a:r>
                <a:rPr lang="en-GB" altLang="en-US" sz="4400" dirty="0" err="1">
                  <a:solidFill>
                    <a:srgbClr val="0000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buồm</a:t>
              </a:r>
              <a:endParaRPr lang="en-GB" altLang="en-US" sz="4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Line 28">
              <a:extLst>
                <a:ext uri="{FF2B5EF4-FFF2-40B4-BE49-F238E27FC236}">
                  <a16:creationId xmlns:a16="http://schemas.microsoft.com/office/drawing/2014/main" id="{664F31A6-C578-4AF0-A2B3-99B23E8ECB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03264" y="2743200"/>
              <a:ext cx="965476" cy="3048000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28">
              <a:extLst>
                <a:ext uri="{FF2B5EF4-FFF2-40B4-BE49-F238E27FC236}">
                  <a16:creationId xmlns:a16="http://schemas.microsoft.com/office/drawing/2014/main" id="{03397850-90A0-4634-87E7-E8A05FD9D6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68740" y="3886200"/>
              <a:ext cx="1913060" cy="1866900"/>
            </a:xfrm>
            <a:prstGeom prst="line">
              <a:avLst/>
            </a:prstGeom>
            <a:noFill/>
            <a:ln w="7620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06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360576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-51858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452530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192DE1B-3CDF-4F97-B3A4-A1959634AF20}"/>
              </a:ext>
            </a:extLst>
          </p:cNvPr>
          <p:cNvSpPr txBox="1">
            <a:spLocks/>
          </p:cNvSpPr>
          <p:nvPr/>
        </p:nvSpPr>
        <p:spPr>
          <a:xfrm>
            <a:off x="1194829" y="1478072"/>
            <a:ext cx="3155950" cy="336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858B56-41B0-4D98-B355-94C040F59765}"/>
              </a:ext>
            </a:extLst>
          </p:cNvPr>
          <p:cNvCxnSpPr/>
          <p:nvPr/>
        </p:nvCxnSpPr>
        <p:spPr>
          <a:xfrm>
            <a:off x="6037867" y="1646347"/>
            <a:ext cx="0" cy="3240087"/>
          </a:xfrm>
          <a:prstGeom prst="line">
            <a:avLst/>
          </a:prstGeom>
          <a:ln w="38100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4" name="TextBox 6">
            <a:extLst>
              <a:ext uri="{FF2B5EF4-FFF2-40B4-BE49-F238E27FC236}">
                <a16:creationId xmlns:a16="http://schemas.microsoft.com/office/drawing/2014/main" id="{9956A197-AE34-42F8-962F-683E517D0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7845" y="1567272"/>
            <a:ext cx="3368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D8D1075-B390-42BF-A2AC-1AFBBDB081C7}"/>
              </a:ext>
            </a:extLst>
          </p:cNvPr>
          <p:cNvSpPr/>
          <p:nvPr/>
        </p:nvSpPr>
        <p:spPr>
          <a:xfrm>
            <a:off x="7340001" y="975750"/>
            <a:ext cx="19918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Lưu Anh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5FB1D10-BA01-4626-9BCB-521109ED8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896" y="2048761"/>
            <a:ext cx="1412875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A849CB-F3D9-4B21-9608-40BFD5BC56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351" y="2563898"/>
            <a:ext cx="1878012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Xi-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A8F8C9-EE03-4F9A-BAF0-39AEC0685AB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22332" y="2965706"/>
            <a:ext cx="2166937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boong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alt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vi-VN" alt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70FEB94-D35A-4437-843A-18C9168D8870}"/>
              </a:ext>
            </a:extLst>
          </p:cNvPr>
          <p:cNvSpPr/>
          <p:nvPr/>
        </p:nvSpPr>
        <p:spPr>
          <a:xfrm>
            <a:off x="1439584" y="3411905"/>
            <a:ext cx="1797287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buồm,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8757EB7-9500-4983-84C8-BEC4282DB95A}"/>
              </a:ext>
            </a:extLst>
          </p:cNvPr>
          <p:cNvSpPr txBox="1"/>
          <p:nvPr/>
        </p:nvSpPr>
        <p:spPr>
          <a:xfrm>
            <a:off x="1522332" y="3891747"/>
            <a:ext cx="1584088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bịa chuyện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4B55E2-F8C2-4533-9B44-283E5FC35E9A}"/>
              </a:ext>
            </a:extLst>
          </p:cNvPr>
          <p:cNvSpPr txBox="1"/>
          <p:nvPr/>
        </p:nvSpPr>
        <p:spPr>
          <a:xfrm>
            <a:off x="6367020" y="2202829"/>
            <a:ext cx="166904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</a:t>
            </a:r>
            <a:r>
              <a:rPr lang="en-US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800" dirty="0" smtClean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5CAE6C-AF83-4DFF-ABC6-4BAEA4565700}"/>
              </a:ext>
            </a:extLst>
          </p:cNvPr>
          <p:cNvSpPr txBox="1"/>
          <p:nvPr/>
        </p:nvSpPr>
        <p:spPr>
          <a:xfrm>
            <a:off x="6315703" y="2684117"/>
            <a:ext cx="1810111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dong buồm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962C1B-811F-4BD6-B9D5-6054CEFE815D}"/>
              </a:ext>
            </a:extLst>
          </p:cNvPr>
          <p:cNvSpPr txBox="1"/>
          <p:nvPr/>
        </p:nvSpPr>
        <p:spPr>
          <a:xfrm>
            <a:off x="6241451" y="3167855"/>
            <a:ext cx="2197100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hành trình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5BE0F4-C941-4AE5-AA0C-EF40F3935BC0}"/>
              </a:ext>
            </a:extLst>
          </p:cNvPr>
          <p:cNvSpPr/>
          <p:nvPr/>
        </p:nvSpPr>
        <p:spPr>
          <a:xfrm>
            <a:off x="6434998" y="3688625"/>
            <a:ext cx="15113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sửng sốt</a:t>
            </a: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8BA332D5-E01B-45E4-AB22-2D5912E1E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68" y="4451146"/>
            <a:ext cx="543716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heo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GB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6" name="Text Box 10">
            <a:extLst>
              <a:ext uri="{FF2B5EF4-FFF2-40B4-BE49-F238E27FC236}">
                <a16:creationId xmlns:a16="http://schemas.microsoft.com/office/drawing/2014/main" id="{75B5A5BF-70EF-4D2B-8528-24F08AE0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765" y="5312921"/>
            <a:ext cx="1924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27" name="Text Box 12">
            <a:extLst>
              <a:ext uri="{FF2B5EF4-FFF2-40B4-BE49-F238E27FC236}">
                <a16:creationId xmlns:a16="http://schemas.microsoft.com/office/drawing/2014/main" id="{50CAA1BD-F019-492D-B7FB-CFFBA428B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702" y="4451146"/>
            <a:ext cx="3341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  <p:sp>
        <p:nvSpPr>
          <p:cNvPr id="28" name="Text Box 13">
            <a:extLst>
              <a:ext uri="{FF2B5EF4-FFF2-40B4-BE49-F238E27FC236}">
                <a16:creationId xmlns:a16="http://schemas.microsoft.com/office/drawing/2014/main" id="{8EA2EEA7-77DF-4546-8EC9-33230E8BC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089" y="5287505"/>
            <a:ext cx="3927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</a:p>
        </p:txBody>
      </p:sp>
      <p:sp>
        <p:nvSpPr>
          <p:cNvPr id="29" name="Text Box 12">
            <a:extLst>
              <a:ext uri="{FF2B5EF4-FFF2-40B4-BE49-F238E27FC236}">
                <a16:creationId xmlns:a16="http://schemas.microsoft.com/office/drawing/2014/main" id="{A94A13D1-7C53-4D71-9EB9-171B9DAC3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0250" y="4380863"/>
            <a:ext cx="19246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68545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C20121-2E42-410B-9404-35606FDE651F}"/>
              </a:ext>
            </a:extLst>
          </p:cNvPr>
          <p:cNvSpPr txBox="1">
            <a:spLocks/>
          </p:cNvSpPr>
          <p:nvPr/>
        </p:nvSpPr>
        <p:spPr>
          <a:xfrm>
            <a:off x="581008" y="1439957"/>
            <a:ext cx="3155950" cy="336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hiểu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2A8B4A36-ED40-4A9F-B39A-2ECFD730C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492" y="2074250"/>
            <a:ext cx="6656207" cy="1142214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" name="Text Box 48">
            <a:extLst>
              <a:ext uri="{FF2B5EF4-FFF2-40B4-BE49-F238E27FC236}">
                <a16:creationId xmlns:a16="http://schemas.microsoft.com/office/drawing/2014/main" id="{650D4C7D-6CCD-440B-9537-F9F9290C5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0621" y="3216464"/>
            <a:ext cx="8686800" cy="157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nl-NL" altLang="en-US" dirty="0">
                <a:solidFill>
                  <a:srgbClr val="FF0000"/>
                </a:solidFill>
                <a:latin typeface="Times New Roman" panose="02020603050405020304" pitchFamily="18" charset="0"/>
              </a:rPr>
              <a:t>   </a:t>
            </a:r>
            <a:r>
              <a:rPr lang="nl-NL" altLang="en-US" dirty="0">
                <a:solidFill>
                  <a:srgbClr val="3333FF"/>
                </a:solidFill>
                <a:latin typeface="Times New Roman" panose="02020603050405020304" pitchFamily="18" charset="0"/>
              </a:rPr>
              <a:t>A-ri-ôn là một nghệ sĩ nổi tiếng của </a:t>
            </a:r>
            <a:r>
              <a:rPr lang="nl-NL" altLang="en-US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nước Hi </a:t>
            </a:r>
            <a:r>
              <a:rPr lang="nl-NL" altLang="en-US" dirty="0">
                <a:solidFill>
                  <a:srgbClr val="3333FF"/>
                </a:solidFill>
                <a:latin typeface="Times New Roman" panose="02020603050405020304" pitchFamily="18" charset="0"/>
              </a:rPr>
              <a:t>Lạp cổ. Ông đã tham gia cuộc thi ca hát và giành được giải nhất với rất nhiều tặng </a:t>
            </a:r>
            <a:r>
              <a:rPr lang="nl-NL" altLang="en-US" dirty="0" smtClean="0">
                <a:solidFill>
                  <a:srgbClr val="3333FF"/>
                </a:solidFill>
                <a:latin typeface="Times New Roman" panose="02020603050405020304" pitchFamily="18" charset="0"/>
              </a:rPr>
              <a:t>vật quý giá.</a:t>
            </a:r>
            <a:endParaRPr lang="en-US" altLang="en-US" dirty="0">
              <a:solidFill>
                <a:srgbClr val="3333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2038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E048C-0C1D-476B-9F41-3D54FA80CE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1" cy="7579151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3C066E-CB8C-4C68-9072-B80649AF3A5E}"/>
              </a:ext>
            </a:extLst>
          </p:cNvPr>
          <p:cNvSpPr/>
          <p:nvPr/>
        </p:nvSpPr>
        <p:spPr>
          <a:xfrm>
            <a:off x="2638065" y="287507"/>
            <a:ext cx="6553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B610F53-773D-459D-B0A0-94DF9D7DFF12}"/>
              </a:ext>
            </a:extLst>
          </p:cNvPr>
          <p:cNvSpPr txBox="1">
            <a:spLocks/>
          </p:cNvSpPr>
          <p:nvPr/>
        </p:nvSpPr>
        <p:spPr>
          <a:xfrm>
            <a:off x="3889816" y="791895"/>
            <a:ext cx="4412367" cy="1613842"/>
          </a:xfrm>
          <a:prstGeom prst="rect">
            <a:avLst/>
          </a:prstGeom>
        </p:spPr>
        <p:txBody>
          <a:bodyPr wrap="square" lIns="130622" tIns="65311" rIns="130622" bIns="65311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Những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ời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bạn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5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tốt</a:t>
            </a:r>
            <a: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en-US" sz="4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6AA1B8E-6A02-4C9C-9C4B-EB78684668F5}"/>
              </a:ext>
            </a:extLst>
          </p:cNvPr>
          <p:cNvSpPr txBox="1">
            <a:spLocks/>
          </p:cNvSpPr>
          <p:nvPr/>
        </p:nvSpPr>
        <p:spPr>
          <a:xfrm>
            <a:off x="581008" y="1439957"/>
            <a:ext cx="3155950" cy="3365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Tìm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hiểu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bài</a:t>
            </a:r>
            <a:endParaRPr lang="vi-VN" altLang="en-US" sz="28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6C144D4C-ADAB-4744-BCFF-BCB6CDBC8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863" y="1938670"/>
            <a:ext cx="7492181" cy="1096297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nhảy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58EE0CF7-F12C-42AB-A476-C68E881F2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863" y="3317971"/>
            <a:ext cx="9714274" cy="1613842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chiếc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tàu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chở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dirty="0">
                <a:latin typeface="Times New Roman" panose="02020603050405020304" pitchFamily="18" charset="0"/>
              </a:rPr>
              <a:t>,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bọn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thủy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thủ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nổi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lòng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tham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cướp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tặng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còn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đòi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giết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 err="1">
                <a:latin typeface="Times New Roman" panose="02020603050405020304" pitchFamily="18" charset="0"/>
              </a:rPr>
              <a:t>Ông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xin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bài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hát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mình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yêu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nhảy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xuống</a:t>
            </a:r>
            <a:r>
              <a:rPr lang="en-US" altLang="en-US" sz="280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</a:rPr>
              <a:t>biển</a:t>
            </a:r>
            <a:r>
              <a:rPr lang="en-US" altLang="en-US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05B136-1B5B-4746-9FBD-673E463D47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863" y="5214817"/>
            <a:ext cx="7248776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alt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A- </a:t>
            </a:r>
            <a:r>
              <a:rPr lang="en-US" alt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</a:t>
            </a:r>
            <a:r>
              <a:rPr lang="en-US" alt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altLang="en-US" sz="36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nạn</a:t>
            </a:r>
            <a:endParaRPr lang="vi-VN" altLang="en-US" sz="36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491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125</TotalTime>
  <Words>805</Words>
  <Application>Microsoft Office PowerPoint</Application>
  <PresentationFormat>Widescreen</PresentationFormat>
  <Paragraphs>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Garamond</vt:lpstr>
      <vt:lpstr>Times New Roman</vt:lpstr>
      <vt:lpstr>Wingdings</vt:lpstr>
      <vt:lpstr>Savon</vt:lpstr>
      <vt:lpstr>Tập đọc  lớp 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Tập đọc  lớp 5</dc:title>
  <dc:creator>Phạm Nguyễn Vũ Anh</dc:creator>
  <cp:lastModifiedBy>Admin</cp:lastModifiedBy>
  <cp:revision>31</cp:revision>
  <dcterms:created xsi:type="dcterms:W3CDTF">2021-09-12T01:27:32Z</dcterms:created>
  <dcterms:modified xsi:type="dcterms:W3CDTF">2023-10-07T09:36:16Z</dcterms:modified>
</cp:coreProperties>
</file>